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9" r:id="rId4"/>
    <p:sldId id="268" r:id="rId5"/>
    <p:sldId id="258" r:id="rId6"/>
    <p:sldId id="271" r:id="rId7"/>
    <p:sldId id="270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7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2C1A7-F1A7-444B-9060-DEB8AE0FD12F}" type="datetimeFigureOut">
              <a:rPr lang="ru-RU" smtClean="0"/>
              <a:t>22.03.2020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37500-5197-43E9-830C-FD30FDB639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289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8b6e55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c8b6e555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5c8b6e555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4076700" y="1614256"/>
            <a:ext cx="746760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/>
          <p:nvPr/>
        </p:nvSpPr>
        <p:spPr>
          <a:xfrm flipH="1">
            <a:off x="838125" y="322646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rPr>
              <a:t>Информация и контакты</a:t>
            </a:r>
            <a:endParaRPr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4800" y="2857817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6785632" y="2829858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«КиберТех»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2019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B975E8-CF67-47DF-945B-55DB48C34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91957" y="1673526"/>
            <a:ext cx="8266043" cy="1613138"/>
          </a:xfrm>
        </p:spPr>
        <p:txBody>
          <a:bodyPr/>
          <a:lstStyle/>
          <a:p>
            <a:r>
              <a:rPr lang="ru-RU" sz="5400" dirty="0">
                <a:latin typeface="Verdana" panose="020B0604030504040204" pitchFamily="34" charset="0"/>
                <a:ea typeface="Verdana" panose="020B0604030504040204" pitchFamily="34" charset="0"/>
              </a:rPr>
              <a:t>Взаимодействие роботов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9D1920D-FACA-4336-967F-C3A88EA8F37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846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C06BEA1-8349-4407-8367-5E952D90FA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10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784D241-222D-45B5-9D69-373C0D5E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63348"/>
            <a:ext cx="8802900" cy="612000"/>
          </a:xfrm>
        </p:spPr>
        <p:txBody>
          <a:bodyPr/>
          <a:lstStyle/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</a:rPr>
              <a:t>Алгоритм передачи сообщения</a:t>
            </a:r>
          </a:p>
        </p:txBody>
      </p:sp>
      <p:sp>
        <p:nvSpPr>
          <p:cNvPr id="6" name="Google Shape;190;p25">
            <a:extLst>
              <a:ext uri="{FF2B5EF4-FFF2-40B4-BE49-F238E27FC236}">
                <a16:creationId xmlns:a16="http://schemas.microsoft.com/office/drawing/2014/main" id="{716DEFBB-FE8B-46E4-A9F5-06560DDD4181}"/>
              </a:ext>
            </a:extLst>
          </p:cNvPr>
          <p:cNvSpPr txBox="1"/>
          <p:nvPr/>
        </p:nvSpPr>
        <p:spPr>
          <a:xfrm>
            <a:off x="838125" y="1326798"/>
            <a:ext cx="10773867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>
                <a:latin typeface="Montserrat"/>
                <a:ea typeface="Montserrat"/>
                <a:cs typeface="Montserrat"/>
                <a:sym typeface="Montserrat"/>
              </a:rPr>
              <a:t>После подключения роботов в единую сеть, перейдем к </a:t>
            </a:r>
            <a:r>
              <a:rPr lang="ru-RU" sz="2400" dirty="0">
                <a:latin typeface="Montserrat"/>
                <a:ea typeface="Montserrat"/>
                <a:cs typeface="Montserrat"/>
                <a:sym typeface="Montserrat"/>
              </a:rPr>
              <a:t>а</a:t>
            </a:r>
            <a:r>
              <a:rPr lang="ru" sz="2400" dirty="0">
                <a:latin typeface="Montserrat"/>
                <a:ea typeface="Montserrat"/>
                <a:cs typeface="Montserrat"/>
                <a:sym typeface="Montserrat"/>
              </a:rPr>
              <a:t>лгоритму передачи сообщения:</a:t>
            </a:r>
            <a:endParaRPr sz="24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2E511D-FA3A-41A9-A63C-0DCDDC1AA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25" y="2605635"/>
            <a:ext cx="9809134" cy="282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557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C06BEA1-8349-4407-8367-5E952D90FA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11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784D241-222D-45B5-9D69-373C0D5E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61294"/>
            <a:ext cx="8802900" cy="612000"/>
          </a:xfrm>
        </p:spPr>
        <p:txBody>
          <a:bodyPr/>
          <a:lstStyle/>
          <a:p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Алгоритм приема сообщения</a:t>
            </a:r>
          </a:p>
        </p:txBody>
      </p:sp>
      <p:sp>
        <p:nvSpPr>
          <p:cNvPr id="6" name="Google Shape;199;p26">
            <a:extLst>
              <a:ext uri="{FF2B5EF4-FFF2-40B4-BE49-F238E27FC236}">
                <a16:creationId xmlns:a16="http://schemas.microsoft.com/office/drawing/2014/main" id="{88FCA7CE-D126-4132-8E1B-CEAD51405E34}"/>
              </a:ext>
            </a:extLst>
          </p:cNvPr>
          <p:cNvSpPr txBox="1"/>
          <p:nvPr/>
        </p:nvSpPr>
        <p:spPr>
          <a:xfrm>
            <a:off x="838125" y="1463621"/>
            <a:ext cx="10353628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984A37-3318-4D05-BFED-ACCDB58B94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987" y="1377272"/>
            <a:ext cx="10894173" cy="4716799"/>
          </a:xfrm>
          <a:prstGeom prst="rect">
            <a:avLst/>
          </a:prstGeom>
        </p:spPr>
      </p:pic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A28A2343-2CD6-4187-937B-18681B3477EB}"/>
              </a:ext>
            </a:extLst>
          </p:cNvPr>
          <p:cNvGrpSpPr/>
          <p:nvPr/>
        </p:nvGrpSpPr>
        <p:grpSpPr>
          <a:xfrm>
            <a:off x="6389840" y="4808089"/>
            <a:ext cx="5167173" cy="1417121"/>
            <a:chOff x="94002" y="192095"/>
            <a:chExt cx="5579013" cy="1438825"/>
          </a:xfrm>
        </p:grpSpPr>
        <p:sp>
          <p:nvSpPr>
            <p:cNvPr id="8" name="Прямоугольник: скругленные углы 7">
              <a:extLst>
                <a:ext uri="{FF2B5EF4-FFF2-40B4-BE49-F238E27FC236}">
                  <a16:creationId xmlns:a16="http://schemas.microsoft.com/office/drawing/2014/main" id="{7FBA442A-2B84-4569-BB1B-CB865EE2F5EF}"/>
                </a:ext>
              </a:extLst>
            </p:cNvPr>
            <p:cNvSpPr/>
            <p:nvPr/>
          </p:nvSpPr>
          <p:spPr>
            <a:xfrm>
              <a:off x="94002" y="192095"/>
              <a:ext cx="5579013" cy="1438825"/>
            </a:xfrm>
            <a:prstGeom prst="roundRect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рямоугольник: скругленные углы 4">
              <a:extLst>
                <a:ext uri="{FF2B5EF4-FFF2-40B4-BE49-F238E27FC236}">
                  <a16:creationId xmlns:a16="http://schemas.microsoft.com/office/drawing/2014/main" id="{B8A05200-4496-46FE-BE8A-47B014445AB9}"/>
                </a:ext>
              </a:extLst>
            </p:cNvPr>
            <p:cNvSpPr txBox="1"/>
            <p:nvPr/>
          </p:nvSpPr>
          <p:spPr>
            <a:xfrm>
              <a:off x="282009" y="602626"/>
              <a:ext cx="5391006" cy="9157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i="1" dirty="0">
                  <a:latin typeface="Montserrat"/>
                  <a:ea typeface="Montserrat"/>
                  <a:cs typeface="Montserrat"/>
                  <a:sym typeface="Montserrat"/>
                </a:rPr>
                <a:t>Обратите внимание, что если сообщение не дойдет, программа зависнет, поэтому необходимо получать и проверять переменную </a:t>
              </a:r>
              <a:r>
                <a:rPr lang="ru-RU" sz="2000" i="1" dirty="0" err="1">
                  <a:latin typeface="Montserrat"/>
                  <a:ea typeface="Montserrat"/>
                  <a:cs typeface="Montserrat"/>
                  <a:sym typeface="Montserrat"/>
                </a:rPr>
                <a:t>mes</a:t>
              </a:r>
              <a:r>
                <a:rPr lang="ru-RU" sz="2000" i="1" dirty="0">
                  <a:latin typeface="Montserrat"/>
                  <a:ea typeface="Montserrat"/>
                  <a:cs typeface="Montserrat"/>
                  <a:sym typeface="Montserrat"/>
                </a:rPr>
                <a:t> в цикле</a:t>
              </a:r>
              <a:r>
                <a:rPr lang="en-US" sz="2000" i="1" dirty="0">
                  <a:latin typeface="Montserrat"/>
                  <a:ea typeface="Montserrat"/>
                  <a:cs typeface="Montserrat"/>
                  <a:sym typeface="Montserrat"/>
                </a:rPr>
                <a:t>.</a:t>
              </a:r>
              <a:endParaRPr lang="ru-RU" sz="2000" i="1" dirty="0">
                <a:latin typeface="Montserrat"/>
                <a:ea typeface="Montserrat"/>
                <a:cs typeface="Montserrat"/>
                <a:sym typeface="Montserrat"/>
              </a:endParaRPr>
            </a:p>
            <a:p>
              <a:pPr marL="0" lvl="0" indent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800" b="0" i="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3664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C06BEA1-8349-4407-8367-5E952D90FA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784D241-222D-45B5-9D69-373C0D5E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4" y="365348"/>
            <a:ext cx="8802900" cy="612000"/>
          </a:xfrm>
        </p:spPr>
        <p:txBody>
          <a:bodyPr/>
          <a:lstStyle/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</a:rPr>
              <a:t>Задача повышенной сложности</a:t>
            </a:r>
          </a:p>
        </p:txBody>
      </p:sp>
      <p:sp>
        <p:nvSpPr>
          <p:cNvPr id="5" name="Google Shape;206;p27">
            <a:extLst>
              <a:ext uri="{FF2B5EF4-FFF2-40B4-BE49-F238E27FC236}">
                <a16:creationId xmlns:a16="http://schemas.microsoft.com/office/drawing/2014/main" id="{30874EDA-112A-43D8-92E6-70347B8276A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124" y="1239163"/>
            <a:ext cx="10515675" cy="957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>
                <a:solidFill>
                  <a:srgbClr val="000000"/>
                </a:solidFill>
                <a:latin typeface="Montserrat" panose="020B0604020202020204" charset="-52"/>
              </a:rPr>
              <a:t>Передайте сообщение «5» с первого робота на второй. Второй робот должен прибавить единицу и передать полученное значение третьему роботу.</a:t>
            </a:r>
            <a:endParaRPr sz="2400" dirty="0">
              <a:solidFill>
                <a:srgbClr val="000000"/>
              </a:solidFill>
              <a:latin typeface="Montserrat" panose="020B0604020202020204" charset="-52"/>
            </a:endParaRPr>
          </a:p>
        </p:txBody>
      </p:sp>
      <p:sp>
        <p:nvSpPr>
          <p:cNvPr id="6" name="Google Shape;208;p27">
            <a:extLst>
              <a:ext uri="{FF2B5EF4-FFF2-40B4-BE49-F238E27FC236}">
                <a16:creationId xmlns:a16="http://schemas.microsoft.com/office/drawing/2014/main" id="{87B06766-F44E-49C0-B756-E0F0371D13DA}"/>
              </a:ext>
            </a:extLst>
          </p:cNvPr>
          <p:cNvSpPr txBox="1"/>
          <p:nvPr/>
        </p:nvSpPr>
        <p:spPr>
          <a:xfrm>
            <a:off x="838124" y="2211306"/>
            <a:ext cx="10515675" cy="6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latin typeface="Montserrat"/>
                <a:ea typeface="Montserrat"/>
                <a:cs typeface="Montserrat"/>
                <a:sym typeface="Montserrat"/>
              </a:rPr>
              <a:t>Решение: </a:t>
            </a:r>
            <a:r>
              <a:rPr lang="ru" sz="2400" dirty="0">
                <a:latin typeface="Montserrat"/>
                <a:ea typeface="Montserrat"/>
                <a:cs typeface="Montserrat"/>
                <a:sym typeface="Montserrat"/>
              </a:rPr>
              <a:t>алгоритм отправки сообщения с первого робота никак не изменится.</a:t>
            </a:r>
            <a:endParaRPr sz="2400" dirty="0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60F2100-B7F3-4B0E-B975-051EB9355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300" y="3083828"/>
            <a:ext cx="9401175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985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C06BEA1-8349-4407-8367-5E952D90FA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13</a:t>
            </a:fld>
            <a:endParaRPr lang="ru-RU"/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B576529E-ECBB-438B-A93A-B872853E4211}"/>
              </a:ext>
            </a:extLst>
          </p:cNvPr>
          <p:cNvGrpSpPr/>
          <p:nvPr/>
        </p:nvGrpSpPr>
        <p:grpSpPr>
          <a:xfrm>
            <a:off x="6425350" y="4873659"/>
            <a:ext cx="5167173" cy="1417121"/>
            <a:chOff x="94002" y="192095"/>
            <a:chExt cx="5579013" cy="1438825"/>
          </a:xfrm>
        </p:grpSpPr>
        <p:sp>
          <p:nvSpPr>
            <p:cNvPr id="8" name="Прямоугольник: скругленные углы 7">
              <a:extLst>
                <a:ext uri="{FF2B5EF4-FFF2-40B4-BE49-F238E27FC236}">
                  <a16:creationId xmlns:a16="http://schemas.microsoft.com/office/drawing/2014/main" id="{B263B37F-28C1-4936-B560-6E9AFC60253A}"/>
                </a:ext>
              </a:extLst>
            </p:cNvPr>
            <p:cNvSpPr/>
            <p:nvPr/>
          </p:nvSpPr>
          <p:spPr>
            <a:xfrm>
              <a:off x="94002" y="192095"/>
              <a:ext cx="5579013" cy="1438825"/>
            </a:xfrm>
            <a:prstGeom prst="roundRect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рямоугольник: скругленные углы 4">
              <a:extLst>
                <a:ext uri="{FF2B5EF4-FFF2-40B4-BE49-F238E27FC236}">
                  <a16:creationId xmlns:a16="http://schemas.microsoft.com/office/drawing/2014/main" id="{6CC4B4D5-B42E-4F02-AC13-59C217C19DEF}"/>
                </a:ext>
              </a:extLst>
            </p:cNvPr>
            <p:cNvSpPr txBox="1"/>
            <p:nvPr/>
          </p:nvSpPr>
          <p:spPr>
            <a:xfrm>
              <a:off x="282009" y="602626"/>
              <a:ext cx="5391006" cy="9157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>
                  <a:latin typeface="Calibri" panose="020F0502020204030204" pitchFamily="34" charset="0"/>
                  <a:ea typeface="Montserrat"/>
                  <a:cs typeface="Calibri" panose="020F0502020204030204" pitchFamily="34" charset="0"/>
                  <a:sym typeface="Montserrat"/>
                </a:rPr>
                <a:t>Обратите внимание, что в свойствах блока «Напечатать текст» необходимо поставить галочку «Вычислять».</a:t>
              </a:r>
            </a:p>
            <a:p>
              <a:pPr marL="0" lvl="0" indent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800" b="0" i="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D6B8FA-2BAF-4CC9-B7D1-44D555031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28697"/>
            <a:ext cx="12192000" cy="3129912"/>
          </a:xfrm>
          <a:prstGeom prst="rect">
            <a:avLst/>
          </a:prstGeom>
        </p:spPr>
      </p:pic>
      <p:sp>
        <p:nvSpPr>
          <p:cNvPr id="10" name="Заголовок 3">
            <a:extLst>
              <a:ext uri="{FF2B5EF4-FFF2-40B4-BE49-F238E27FC236}">
                <a16:creationId xmlns:a16="http://schemas.microsoft.com/office/drawing/2014/main" id="{7B2FF820-4F92-4E7E-BA55-3DEDCE50F877}"/>
              </a:ext>
            </a:extLst>
          </p:cNvPr>
          <p:cNvSpPr txBox="1">
            <a:spLocks/>
          </p:cNvSpPr>
          <p:nvPr/>
        </p:nvSpPr>
        <p:spPr>
          <a:xfrm>
            <a:off x="846751" y="372077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</a:rPr>
              <a:t>Задача повышенной сложности</a:t>
            </a:r>
          </a:p>
        </p:txBody>
      </p:sp>
    </p:spTree>
    <p:extLst>
      <p:ext uri="{BB962C8B-B14F-4D97-AF65-F5344CB8AC3E}">
        <p14:creationId xmlns:p14="http://schemas.microsoft.com/office/powerpoint/2010/main" val="558870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C06BEA1-8349-4407-8367-5E952D90FA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784D241-222D-45B5-9D69-373C0D5E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20886"/>
            <a:ext cx="8802900" cy="612000"/>
          </a:xfrm>
        </p:spPr>
        <p:txBody>
          <a:bodyPr/>
          <a:lstStyle/>
          <a:p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Транспортная колонна</a:t>
            </a:r>
          </a:p>
        </p:txBody>
      </p:sp>
      <p:sp>
        <p:nvSpPr>
          <p:cNvPr id="5" name="Google Shape;206;p27">
            <a:extLst>
              <a:ext uri="{FF2B5EF4-FFF2-40B4-BE49-F238E27FC236}">
                <a16:creationId xmlns:a16="http://schemas.microsoft.com/office/drawing/2014/main" id="{0114D858-8FFF-43F9-B7BB-93E0A9A953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125" y="1364122"/>
            <a:ext cx="10515675" cy="4129756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 dirty="0">
                <a:solidFill>
                  <a:srgbClr val="000000"/>
                </a:solidFill>
                <a:latin typeface="Montserrat" panose="020B0604020202020204" charset="-52"/>
              </a:rPr>
              <a:t>Задача </a:t>
            </a:r>
            <a:r>
              <a:rPr lang="ru-RU" sz="2000" b="1" dirty="0">
                <a:solidFill>
                  <a:srgbClr val="000000"/>
                </a:solidFill>
                <a:latin typeface="Montserrat" panose="020B0604020202020204" charset="-52"/>
              </a:rPr>
              <a:t>для самостоятельного решения</a:t>
            </a:r>
            <a:r>
              <a:rPr lang="ru" sz="2000" b="1" dirty="0">
                <a:solidFill>
                  <a:srgbClr val="000000"/>
                </a:solidFill>
                <a:latin typeface="Montserrat" panose="020B0604020202020204" charset="-52"/>
              </a:rPr>
              <a:t>: </a:t>
            </a:r>
            <a:br>
              <a:rPr lang="ru" sz="2000" b="1" dirty="0">
                <a:solidFill>
                  <a:srgbClr val="000000"/>
                </a:solidFill>
                <a:latin typeface="Montserrat" panose="020B0604020202020204" charset="-52"/>
              </a:rPr>
            </a:br>
            <a:r>
              <a:rPr lang="ru" sz="2000" dirty="0">
                <a:solidFill>
                  <a:srgbClr val="000000"/>
                </a:solidFill>
                <a:latin typeface="Montserrat" panose="020B0604020202020204" charset="-52"/>
              </a:rPr>
              <a:t>Реализуйте алгоритмы взаимодействия трех роботов. Изначально роботы стоят в колонне друг за другом на одинаковом расстоянии (20 см). На первом роботе закреплен дальномер, направленный вперед. Роботы начинают одновременно движение с одинаковой скоростью. В случае, если ведущий робот обнаруживает перед собой препятствие:</a:t>
            </a:r>
            <a:br>
              <a:rPr lang="ru" sz="2000" dirty="0">
                <a:solidFill>
                  <a:srgbClr val="000000"/>
                </a:solidFill>
                <a:latin typeface="Montserrat" panose="020B0604020202020204" charset="-52"/>
              </a:rPr>
            </a:br>
            <a:endParaRPr lang="ru" sz="2000" dirty="0">
              <a:solidFill>
                <a:srgbClr val="000000"/>
              </a:solidFill>
              <a:latin typeface="Montserrat" panose="020B0604020202020204" charset="-52"/>
            </a:endParaRP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arenR"/>
            </a:pPr>
            <a:r>
              <a:rPr lang="ru" sz="2000" dirty="0">
                <a:solidFill>
                  <a:srgbClr val="000000"/>
                </a:solidFill>
                <a:latin typeface="Montserrat" panose="020B0604020202020204" charset="-52"/>
              </a:rPr>
              <a:t>Ведущий робот посылает сообщения двум другим роботам, что необходимо остановиться или замедлиться.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arenR"/>
            </a:pPr>
            <a:r>
              <a:rPr lang="ru" sz="2000" dirty="0">
                <a:solidFill>
                  <a:srgbClr val="000000"/>
                </a:solidFill>
                <a:latin typeface="Montserrat" panose="020B0604020202020204" charset="-52"/>
              </a:rPr>
              <a:t>Меняет свою траекторию (поворачивает).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arenR"/>
            </a:pPr>
            <a:r>
              <a:rPr lang="ru" sz="2000" dirty="0">
                <a:solidFill>
                  <a:srgbClr val="000000"/>
                </a:solidFill>
                <a:latin typeface="Montserrat" panose="020B0604020202020204" charset="-52"/>
              </a:rPr>
              <a:t>Сообщает двум другим роботам угол поворота и продолжает движение.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arenR"/>
            </a:pPr>
            <a:r>
              <a:rPr lang="ru" sz="2000" dirty="0">
                <a:solidFill>
                  <a:srgbClr val="000000"/>
                </a:solidFill>
                <a:latin typeface="Montserrat" panose="020B0604020202020204" charset="-52"/>
              </a:rPr>
              <a:t>Два робота должны получить сообщения и изменить траекторию в той точке, где это сделал ведущий робот, чтобы не разрывать колонну.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AutoNum type="arabicParenR"/>
            </a:pPr>
            <a:endParaRPr lang="ru" sz="1500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ru" sz="1500" dirty="0">
                <a:solidFill>
                  <a:srgbClr val="000000"/>
                </a:solidFill>
              </a:rPr>
            </a:br>
            <a:endParaRPr sz="15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560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8b6e555a_0_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15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D88F207-7CB2-4F19-AFB6-F85DECC2BF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D0C7028-CA59-4F00-BF9D-989A323CA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02752"/>
            <a:ext cx="8802900" cy="612000"/>
          </a:xfrm>
        </p:spPr>
        <p:txBody>
          <a:bodyPr/>
          <a:lstStyle/>
          <a:p>
            <a:r>
              <a:rPr lang="ru-RU" sz="4400" dirty="0">
                <a:latin typeface="Verdana" panose="020B0604030504040204" pitchFamily="34" charset="0"/>
                <a:ea typeface="Verdana" panose="020B0604030504040204" pitchFamily="34" charset="0"/>
              </a:rPr>
              <a:t>Взаимодействие роботов</a:t>
            </a:r>
            <a:endParaRPr lang="ru-RU" sz="3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Google Shape;119;p21">
            <a:extLst>
              <a:ext uri="{FF2B5EF4-FFF2-40B4-BE49-F238E27FC236}">
                <a16:creationId xmlns:a16="http://schemas.microsoft.com/office/drawing/2014/main" id="{F3DADA5D-FAA2-4681-86A5-63D039BBEA77}"/>
              </a:ext>
            </a:extLst>
          </p:cNvPr>
          <p:cNvSpPr txBox="1"/>
          <p:nvPr/>
        </p:nvSpPr>
        <p:spPr>
          <a:xfrm>
            <a:off x="838125" y="1271271"/>
            <a:ext cx="10515674" cy="1911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Что</a:t>
            </a:r>
            <a:r>
              <a:rPr lang="en-US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</a:t>
            </a: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можешь дать взаимодействие роботов?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Увеличения радиуса выполнения задачи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Расширение функциональности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Большая вероятность исполнение заданной задачи</a:t>
            </a:r>
            <a:endParaRPr sz="2400" dirty="0"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F4D233-E56B-4DAB-9E35-189379198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8120" y="3243534"/>
            <a:ext cx="3459679" cy="247757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661C6D4-BEE9-4FE4-A831-AC2F659B5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25" y="3243533"/>
            <a:ext cx="6791479" cy="2477578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78A986E-CFF8-4F83-BF47-B81AB7801B60}"/>
              </a:ext>
            </a:extLst>
          </p:cNvPr>
          <p:cNvSpPr/>
          <p:nvPr/>
        </p:nvSpPr>
        <p:spPr>
          <a:xfrm>
            <a:off x="2356374" y="5721111"/>
            <a:ext cx="3561347" cy="425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350" lvl="0">
              <a:lnSpc>
                <a:spcPct val="115000"/>
              </a:lnSpc>
              <a:buSzPts val="1500"/>
            </a:pPr>
            <a:r>
              <a:rPr lang="ru-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мобильная охранная система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E49CA22-F21E-47C2-97FF-58CF4A21209F}"/>
              </a:ext>
            </a:extLst>
          </p:cNvPr>
          <p:cNvSpPr/>
          <p:nvPr/>
        </p:nvSpPr>
        <p:spPr>
          <a:xfrm>
            <a:off x="8054952" y="5721110"/>
            <a:ext cx="3561347" cy="425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350" lvl="0" algn="ctr">
              <a:lnSpc>
                <a:spcPct val="115000"/>
              </a:lnSpc>
              <a:buSzPts val="1500"/>
            </a:pPr>
            <a:r>
              <a:rPr lang="ru-RU" sz="2000" dirty="0" err="1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твиттер</a:t>
            </a:r>
            <a:r>
              <a:rPr lang="ru-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футбол</a:t>
            </a:r>
          </a:p>
        </p:txBody>
      </p:sp>
    </p:spTree>
    <p:extLst>
      <p:ext uri="{BB962C8B-B14F-4D97-AF65-F5344CB8AC3E}">
        <p14:creationId xmlns:p14="http://schemas.microsoft.com/office/powerpoint/2010/main" val="1371132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D88F207-7CB2-4F19-AFB6-F85DECC2BF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D0C7028-CA59-4F00-BF9D-989A323CA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294126"/>
            <a:ext cx="8802900" cy="612000"/>
          </a:xfrm>
        </p:spPr>
        <p:txBody>
          <a:bodyPr/>
          <a:lstStyle/>
          <a:p>
            <a:r>
              <a:rPr lang="ru-RU" sz="4400" dirty="0">
                <a:latin typeface="Verdana" panose="020B0604030504040204" pitchFamily="34" charset="0"/>
                <a:ea typeface="Verdana" panose="020B0604030504040204" pitchFamily="34" charset="0"/>
              </a:rPr>
              <a:t>Группа роботов</a:t>
            </a:r>
            <a:endParaRPr lang="ru-RU" sz="3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Google Shape;119;p21">
            <a:extLst>
              <a:ext uri="{FF2B5EF4-FFF2-40B4-BE49-F238E27FC236}">
                <a16:creationId xmlns:a16="http://schemas.microsoft.com/office/drawing/2014/main" id="{F3DADA5D-FAA2-4681-86A5-63D039BBEA77}"/>
              </a:ext>
            </a:extLst>
          </p:cNvPr>
          <p:cNvSpPr txBox="1"/>
          <p:nvPr/>
        </p:nvSpPr>
        <p:spPr>
          <a:xfrm>
            <a:off x="509008" y="1337671"/>
            <a:ext cx="5289332" cy="229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Под группой роботов можно понимать группу мобильных объектов, координирующих свои действия для  достижения общей цели</a:t>
            </a:r>
            <a:endParaRPr sz="2400" dirty="0"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95921C8-ADF2-44F9-B007-FB5A8336E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064" y="1329098"/>
            <a:ext cx="5739670" cy="4864370"/>
          </a:xfrm>
          <a:prstGeom prst="rect">
            <a:avLst/>
          </a:prstGeom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81011E1E-6E2A-4604-BCB9-704388D9FCD8}"/>
              </a:ext>
            </a:extLst>
          </p:cNvPr>
          <p:cNvGrpSpPr/>
          <p:nvPr/>
        </p:nvGrpSpPr>
        <p:grpSpPr>
          <a:xfrm>
            <a:off x="631167" y="4527096"/>
            <a:ext cx="5167173" cy="1417121"/>
            <a:chOff x="94002" y="192095"/>
            <a:chExt cx="5579013" cy="1438825"/>
          </a:xfrm>
        </p:grpSpPr>
        <p:sp>
          <p:nvSpPr>
            <p:cNvPr id="10" name="Прямоугольник: скругленные углы 9">
              <a:extLst>
                <a:ext uri="{FF2B5EF4-FFF2-40B4-BE49-F238E27FC236}">
                  <a16:creationId xmlns:a16="http://schemas.microsoft.com/office/drawing/2014/main" id="{8C2026E0-F2D3-467B-B410-1BF281BBF92F}"/>
                </a:ext>
              </a:extLst>
            </p:cNvPr>
            <p:cNvSpPr/>
            <p:nvPr/>
          </p:nvSpPr>
          <p:spPr>
            <a:xfrm>
              <a:off x="94002" y="192095"/>
              <a:ext cx="5579013" cy="1438825"/>
            </a:xfrm>
            <a:prstGeom prst="roundRect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рямоугольник: скругленные углы 4">
              <a:extLst>
                <a:ext uri="{FF2B5EF4-FFF2-40B4-BE49-F238E27FC236}">
                  <a16:creationId xmlns:a16="http://schemas.microsoft.com/office/drawing/2014/main" id="{1DAF4B0D-6C9B-4498-9D63-DDFA21232BBA}"/>
                </a:ext>
              </a:extLst>
            </p:cNvPr>
            <p:cNvSpPr txBox="1"/>
            <p:nvPr/>
          </p:nvSpPr>
          <p:spPr>
            <a:xfrm>
              <a:off x="282009" y="602626"/>
              <a:ext cx="5391006" cy="9157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>
                <a:lnSpc>
                  <a:spcPct val="115000"/>
                </a:lnSpc>
              </a:pPr>
              <a:r>
                <a:rPr lang="ru-RU" sz="2000" dirty="0">
                  <a:latin typeface="Calibri" panose="020F0502020204030204" pitchFamily="34" charset="0"/>
                  <a:ea typeface="Montserrat"/>
                  <a:cs typeface="Calibri" panose="020F0502020204030204" pitchFamily="34" charset="0"/>
                  <a:sym typeface="Montserrat"/>
                </a:rPr>
                <a:t>В соревнованиях </a:t>
              </a:r>
              <a:r>
                <a:rPr lang="ru-RU" sz="2000" dirty="0" err="1">
                  <a:latin typeface="Calibri" panose="020F0502020204030204" pitchFamily="34" charset="0"/>
                  <a:ea typeface="Montserrat"/>
                  <a:cs typeface="Calibri" panose="020F0502020204030204" pitchFamily="34" charset="0"/>
                  <a:sym typeface="Montserrat"/>
                </a:rPr>
                <a:t>Robocup</a:t>
              </a:r>
              <a:r>
                <a:rPr lang="ru-RU" sz="2000" dirty="0">
                  <a:latin typeface="Calibri" panose="020F0502020204030204" pitchFamily="34" charset="0"/>
                  <a:ea typeface="Montserrat"/>
                  <a:cs typeface="Calibri" panose="020F0502020204030204" pitchFamily="34" charset="0"/>
                  <a:sym typeface="Montserrat"/>
                </a:rPr>
                <a:t> содержится большое количество задач группового взаимодействия.</a:t>
              </a:r>
            </a:p>
            <a:p>
              <a:pPr marL="0" lvl="0" indent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800" b="0" i="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9609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D88F207-7CB2-4F19-AFB6-F85DECC2BF5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D0C7028-CA59-4F00-BF9D-989A323CA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28632"/>
            <a:ext cx="8802900" cy="612000"/>
          </a:xfrm>
        </p:spPr>
        <p:txBody>
          <a:bodyPr/>
          <a:lstStyle/>
          <a:p>
            <a:r>
              <a:rPr lang="ru-RU" sz="4400" dirty="0">
                <a:latin typeface="Verdana" panose="020B0604030504040204" pitchFamily="34" charset="0"/>
                <a:ea typeface="Verdana" panose="020B0604030504040204" pitchFamily="34" charset="0"/>
              </a:rPr>
              <a:t>Подключение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Google Shape;119;p21">
            <a:extLst>
              <a:ext uri="{FF2B5EF4-FFF2-40B4-BE49-F238E27FC236}">
                <a16:creationId xmlns:a16="http://schemas.microsoft.com/office/drawing/2014/main" id="{F3DADA5D-FAA2-4681-86A5-63D039BBEA77}"/>
              </a:ext>
            </a:extLst>
          </p:cNvPr>
          <p:cNvSpPr txBox="1"/>
          <p:nvPr/>
        </p:nvSpPr>
        <p:spPr>
          <a:xfrm>
            <a:off x="838125" y="1106564"/>
            <a:ext cx="10515674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Для настройки взаимодействия необходимо подключить роботов в одну сеть. Существует 2 способа: </a:t>
            </a:r>
            <a:endParaRPr sz="2400" dirty="0"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A1C23A18-8A80-4C48-9C42-445DC59BB41B}"/>
              </a:ext>
            </a:extLst>
          </p:cNvPr>
          <p:cNvSpPr/>
          <p:nvPr/>
        </p:nvSpPr>
        <p:spPr>
          <a:xfrm>
            <a:off x="838125" y="2194145"/>
            <a:ext cx="4935184" cy="916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350" lvl="0">
              <a:lnSpc>
                <a:spcPct val="115000"/>
              </a:lnSpc>
              <a:buSzPts val="1500"/>
            </a:pP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1. Подключение к одной сети всех роботов.</a:t>
            </a: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65DBE90C-3D8F-4243-8DDF-082577125A24}"/>
              </a:ext>
            </a:extLst>
          </p:cNvPr>
          <p:cNvSpPr/>
          <p:nvPr/>
        </p:nvSpPr>
        <p:spPr>
          <a:xfrm>
            <a:off x="6269649" y="2194145"/>
            <a:ext cx="5009705" cy="1341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3350" lvl="0">
              <a:lnSpc>
                <a:spcPct val="115000"/>
              </a:lnSpc>
              <a:buSzPts val="1500"/>
            </a:pP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2. Раздать </a:t>
            </a:r>
            <a:r>
              <a:rPr lang="ru-RU" sz="2400" dirty="0" err="1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Wi-Fi</a:t>
            </a: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точку доступа с одного робота и подключить остальных к первому.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AF929AAF-8A88-4513-B49A-42760B2CC4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794" y="3586580"/>
            <a:ext cx="4709486" cy="2358371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38E8D651-E888-4A55-B7F3-52130FF73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61" y="3586580"/>
            <a:ext cx="4709487" cy="235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437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C06BEA1-8349-4407-8367-5E952D90FA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784D241-222D-45B5-9D69-373C0D5E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65951"/>
            <a:ext cx="8802900" cy="612000"/>
          </a:xfrm>
        </p:spPr>
        <p:txBody>
          <a:bodyPr/>
          <a:lstStyle/>
          <a:p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Настройка </a:t>
            </a:r>
            <a:r>
              <a:rPr lang="ru-RU" sz="4000" dirty="0" err="1">
                <a:latin typeface="Verdana" panose="020B0604030504040204" pitchFamily="34" charset="0"/>
                <a:ea typeface="Verdana" panose="020B0604030504040204" pitchFamily="34" charset="0"/>
              </a:rPr>
              <a:t>бортномера</a:t>
            </a:r>
            <a:endParaRPr lang="ru-RU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Google Shape;154;p22">
            <a:extLst>
              <a:ext uri="{FF2B5EF4-FFF2-40B4-BE49-F238E27FC236}">
                <a16:creationId xmlns:a16="http://schemas.microsoft.com/office/drawing/2014/main" id="{D71620AE-ABCD-47DA-9A7C-665498F3B15A}"/>
              </a:ext>
            </a:extLst>
          </p:cNvPr>
          <p:cNvSpPr txBox="1"/>
          <p:nvPr/>
        </p:nvSpPr>
        <p:spPr>
          <a:xfrm>
            <a:off x="838162" y="1100705"/>
            <a:ext cx="10515675" cy="2203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Для корректного взаимодействия необходимо задать каждому роботу бортномер. </a:t>
            </a:r>
            <a:br>
              <a:rPr lang="en-US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</a:br>
            <a:r>
              <a:rPr lang="ru-RU" sz="2000" b="1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Первый способ.</a:t>
            </a:r>
            <a:r>
              <a:rPr lang="ru-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</a:t>
            </a:r>
            <a:r>
              <a:rPr lang="ru-RU" sz="2000" b="1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Через меню роботов.</a:t>
            </a:r>
            <a:endParaRPr sz="2000" b="1" dirty="0"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Для этого: в меню робота перейдем в «Настройки» — «Сеть и подключение» — «Взаимодействие» — Настройте номера роботов. Клавишами на контроллере настройте нужный бортномер и «IP ведущего» (последние два числа). Например «IP ведущего» — 192.168.77.1 , нужные числа 77 и 1. </a:t>
            </a:r>
            <a:endParaRPr sz="2000" dirty="0"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  <p:pic>
        <p:nvPicPr>
          <p:cNvPr id="6" name="Google Shape;155;p22">
            <a:extLst>
              <a:ext uri="{FF2B5EF4-FFF2-40B4-BE49-F238E27FC236}">
                <a16:creationId xmlns:a16="http://schemas.microsoft.com/office/drawing/2014/main" id="{838454BB-3AB9-400E-BF3B-614F36F9656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20097" y="3429000"/>
            <a:ext cx="1835438" cy="244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56;p22">
            <a:extLst>
              <a:ext uri="{FF2B5EF4-FFF2-40B4-BE49-F238E27FC236}">
                <a16:creationId xmlns:a16="http://schemas.microsoft.com/office/drawing/2014/main" id="{99835389-842F-42D2-927D-5C1FAAF5AAF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7935" y="3429000"/>
            <a:ext cx="1835437" cy="244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57;p22">
            <a:extLst>
              <a:ext uri="{FF2B5EF4-FFF2-40B4-BE49-F238E27FC236}">
                <a16:creationId xmlns:a16="http://schemas.microsoft.com/office/drawing/2014/main" id="{5972FF55-1B7B-4887-B65E-D459B444A9D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5772" y="3429000"/>
            <a:ext cx="1835438" cy="244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58;p22">
            <a:extLst>
              <a:ext uri="{FF2B5EF4-FFF2-40B4-BE49-F238E27FC236}">
                <a16:creationId xmlns:a16="http://schemas.microsoft.com/office/drawing/2014/main" id="{5EE9E6FC-9999-483E-896C-FA000ACA4A5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83622" y="3429004"/>
            <a:ext cx="1835425" cy="24472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5450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C06BEA1-8349-4407-8367-5E952D90FA5D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784D241-222D-45B5-9D69-373C0D5E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65951"/>
            <a:ext cx="8802900" cy="612000"/>
          </a:xfrm>
        </p:spPr>
        <p:txBody>
          <a:bodyPr/>
          <a:lstStyle/>
          <a:p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Настройка </a:t>
            </a:r>
            <a:r>
              <a:rPr lang="ru-RU" sz="4000" dirty="0" err="1">
                <a:latin typeface="Verdana" panose="020B0604030504040204" pitchFamily="34" charset="0"/>
                <a:ea typeface="Verdana" panose="020B0604030504040204" pitchFamily="34" charset="0"/>
              </a:rPr>
              <a:t>бортномера</a:t>
            </a:r>
            <a:endParaRPr lang="ru-RU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Google Shape;154;p22">
            <a:extLst>
              <a:ext uri="{FF2B5EF4-FFF2-40B4-BE49-F238E27FC236}">
                <a16:creationId xmlns:a16="http://schemas.microsoft.com/office/drawing/2014/main" id="{D71620AE-ABCD-47DA-9A7C-665498F3B15A}"/>
              </a:ext>
            </a:extLst>
          </p:cNvPr>
          <p:cNvSpPr txBox="1"/>
          <p:nvPr/>
        </p:nvSpPr>
        <p:spPr>
          <a:xfrm>
            <a:off x="838125" y="1090177"/>
            <a:ext cx="10515675" cy="1083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Подтверждением подключения будет служить иконка с конвертиком в правом верхнем углу дисплея контроллера</a:t>
            </a:r>
            <a:endParaRPr sz="2400" dirty="0"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F9D1CAC-0D55-4524-A3D6-243549739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798" y="1655198"/>
            <a:ext cx="364742" cy="36474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5C600E1-8B9E-49A1-8F9B-00EBB3675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848" y="2138941"/>
            <a:ext cx="6806349" cy="4063492"/>
          </a:xfrm>
          <a:prstGeom prst="rect">
            <a:avLst/>
          </a:prstGeom>
        </p:spPr>
      </p:pic>
      <p:sp>
        <p:nvSpPr>
          <p:cNvPr id="13" name="Google Shape;154;p22">
            <a:extLst>
              <a:ext uri="{FF2B5EF4-FFF2-40B4-BE49-F238E27FC236}">
                <a16:creationId xmlns:a16="http://schemas.microsoft.com/office/drawing/2014/main" id="{41CC77D4-9F1C-468C-B0F6-0094AF8E6F39}"/>
              </a:ext>
            </a:extLst>
          </p:cNvPr>
          <p:cNvSpPr txBox="1"/>
          <p:nvPr/>
        </p:nvSpPr>
        <p:spPr>
          <a:xfrm>
            <a:off x="838125" y="2173857"/>
            <a:ext cx="3768381" cy="4028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Здесь приведены скриншоты двух контроллеров, которые соединены между собой.</a:t>
            </a:r>
            <a:b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</a:b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Ведущим выбран контроллер, </a:t>
            </a:r>
            <a:r>
              <a:rPr lang="en-US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IP</a:t>
            </a:r>
            <a:r>
              <a:rPr lang="ru-RU" sz="24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-адрес которого оканчивается на «000.105»</a:t>
            </a:r>
            <a:endParaRPr sz="2400" dirty="0"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216353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C06BEA1-8349-4407-8367-5E952D90FA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7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784D241-222D-45B5-9D69-373C0D5E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65951"/>
            <a:ext cx="8802900" cy="612000"/>
          </a:xfrm>
        </p:spPr>
        <p:txBody>
          <a:bodyPr/>
          <a:lstStyle/>
          <a:p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Настройка </a:t>
            </a:r>
            <a:r>
              <a:rPr lang="ru-RU" sz="4000" dirty="0" err="1">
                <a:latin typeface="Verdana" panose="020B0604030504040204" pitchFamily="34" charset="0"/>
                <a:ea typeface="Verdana" panose="020B0604030504040204" pitchFamily="34" charset="0"/>
              </a:rPr>
              <a:t>бортномера</a:t>
            </a:r>
            <a:endParaRPr lang="ru-RU" sz="40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Google Shape;154;p22">
            <a:extLst>
              <a:ext uri="{FF2B5EF4-FFF2-40B4-BE49-F238E27FC236}">
                <a16:creationId xmlns:a16="http://schemas.microsoft.com/office/drawing/2014/main" id="{D71620AE-ABCD-47DA-9A7C-665498F3B15A}"/>
              </a:ext>
            </a:extLst>
          </p:cNvPr>
          <p:cNvSpPr txBox="1"/>
          <p:nvPr/>
        </p:nvSpPr>
        <p:spPr>
          <a:xfrm>
            <a:off x="241540" y="1046397"/>
            <a:ext cx="5985331" cy="486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Второй способ.</a:t>
            </a:r>
            <a:r>
              <a:rPr lang="ru-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</a:t>
            </a:r>
            <a:r>
              <a:rPr lang="ru-RU" sz="2000" b="1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Через веб-конфигураторы роботов.</a:t>
            </a:r>
            <a:endParaRPr sz="2000" b="1" dirty="0"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8914A48-96AA-4271-8A67-44055F1C1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2120" y="1601399"/>
            <a:ext cx="6993713" cy="46527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19D1BA0-E61D-43BB-A2E8-05CF3E62E3DA}"/>
              </a:ext>
            </a:extLst>
          </p:cNvPr>
          <p:cNvSpPr/>
          <p:nvPr/>
        </p:nvSpPr>
        <p:spPr>
          <a:xfrm>
            <a:off x="241540" y="1572971"/>
            <a:ext cx="4218318" cy="2903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На панели </a:t>
            </a:r>
            <a:r>
              <a:rPr lang="ru-RU" sz="2000" b="1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Взаимодействие роботов</a:t>
            </a:r>
            <a:r>
              <a:rPr lang="ru-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укажите уникальный </a:t>
            </a:r>
            <a:r>
              <a:rPr lang="ru-RU" sz="2000" dirty="0" err="1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бортномер</a:t>
            </a:r>
            <a:r>
              <a:rPr lang="ru-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для текущего объединения устройств и IP-адрес одного из роботов. Обычно это IP-адрес робота, к которому подключаются все остальные.</a:t>
            </a:r>
          </a:p>
          <a:p>
            <a:pPr lvl="0">
              <a:lnSpc>
                <a:spcPct val="115000"/>
              </a:lnSpc>
            </a:pPr>
            <a:endParaRPr lang="ru-RU" sz="2000" dirty="0"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  <a:p>
            <a:pPr lvl="0">
              <a:lnSpc>
                <a:spcPct val="115000"/>
              </a:lnSpc>
            </a:pPr>
            <a:r>
              <a:rPr lang="ru-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Нажмите кнопку </a:t>
            </a:r>
            <a:r>
              <a:rPr lang="ru-RU" sz="2000" b="1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Сохранить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62CC4679-5596-4124-B2C3-25CF757BE3A6}"/>
              </a:ext>
            </a:extLst>
          </p:cNvPr>
          <p:cNvGrpSpPr/>
          <p:nvPr/>
        </p:nvGrpSpPr>
        <p:grpSpPr>
          <a:xfrm>
            <a:off x="241541" y="5149970"/>
            <a:ext cx="4002656" cy="1104180"/>
            <a:chOff x="94002" y="509829"/>
            <a:chExt cx="5579013" cy="1224856"/>
          </a:xfrm>
        </p:grpSpPr>
        <p:sp>
          <p:nvSpPr>
            <p:cNvPr id="13" name="Прямоугольник: скругленные углы 12">
              <a:extLst>
                <a:ext uri="{FF2B5EF4-FFF2-40B4-BE49-F238E27FC236}">
                  <a16:creationId xmlns:a16="http://schemas.microsoft.com/office/drawing/2014/main" id="{D04B597C-DA51-4413-8B85-CF7E42C1F51B}"/>
                </a:ext>
              </a:extLst>
            </p:cNvPr>
            <p:cNvSpPr/>
            <p:nvPr/>
          </p:nvSpPr>
          <p:spPr>
            <a:xfrm>
              <a:off x="94002" y="509829"/>
              <a:ext cx="5579013" cy="1121091"/>
            </a:xfrm>
            <a:prstGeom prst="roundRect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рямоугольник: скругленные углы 4">
              <a:extLst>
                <a:ext uri="{FF2B5EF4-FFF2-40B4-BE49-F238E27FC236}">
                  <a16:creationId xmlns:a16="http://schemas.microsoft.com/office/drawing/2014/main" id="{9EC87683-829E-4F6B-A3A2-E01CA34F1278}"/>
                </a:ext>
              </a:extLst>
            </p:cNvPr>
            <p:cNvSpPr txBox="1"/>
            <p:nvPr/>
          </p:nvSpPr>
          <p:spPr>
            <a:xfrm>
              <a:off x="188005" y="723725"/>
              <a:ext cx="5391007" cy="10109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>
                  <a:latin typeface="Calibri" panose="020F0502020204030204" pitchFamily="34" charset="0"/>
                  <a:ea typeface="Montserrat"/>
                  <a:cs typeface="Calibri" panose="020F0502020204030204" pitchFamily="34" charset="0"/>
                  <a:sym typeface="Montserrat"/>
                </a:rPr>
                <a:t>Проверить подключение можно в меню </a:t>
              </a:r>
              <a:r>
                <a:rPr lang="ru-RU" sz="2000" b="1" dirty="0">
                  <a:latin typeface="Calibri" panose="020F0502020204030204" pitchFamily="34" charset="0"/>
                  <a:ea typeface="Montserrat"/>
                  <a:cs typeface="Calibri" panose="020F0502020204030204" pitchFamily="34" charset="0"/>
                  <a:sym typeface="Montserrat"/>
                </a:rPr>
                <a:t>Взаимодействие</a:t>
              </a:r>
              <a:r>
                <a:rPr lang="ru-RU" sz="2000" dirty="0">
                  <a:latin typeface="Calibri" panose="020F0502020204030204" pitchFamily="34" charset="0"/>
                  <a:ea typeface="Montserrat"/>
                  <a:cs typeface="Calibri" panose="020F0502020204030204" pitchFamily="34" charset="0"/>
                  <a:sym typeface="Montserrat"/>
                </a:rPr>
                <a:t> на контроллере ТРИК.</a:t>
              </a:r>
            </a:p>
            <a:p>
              <a:pPr marL="0" lvl="0" indent="0" algn="l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1800" b="0" i="0" kern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1163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C06BEA1-8349-4407-8367-5E952D90FA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784D241-222D-45B5-9D69-373C0D5E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4" y="342465"/>
            <a:ext cx="8802900" cy="612000"/>
          </a:xfrm>
        </p:spPr>
        <p:txBody>
          <a:bodyPr/>
          <a:lstStyle/>
          <a:p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Блоки для взаимодействия</a:t>
            </a:r>
          </a:p>
        </p:txBody>
      </p:sp>
      <p:sp>
        <p:nvSpPr>
          <p:cNvPr id="5" name="Google Shape;164;p23">
            <a:extLst>
              <a:ext uri="{FF2B5EF4-FFF2-40B4-BE49-F238E27FC236}">
                <a16:creationId xmlns:a16="http://schemas.microsoft.com/office/drawing/2014/main" id="{04954256-D75D-4535-BC62-961A905761C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124" y="1345239"/>
            <a:ext cx="9729233" cy="50081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TRIK Studio дл</a:t>
            </a: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я работы с сообщениями </a:t>
            </a:r>
            <a:r>
              <a:rPr lang="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доступны следующие блоки:</a:t>
            </a:r>
            <a:endParaRPr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Google Shape;166;p23">
            <a:extLst>
              <a:ext uri="{FF2B5EF4-FFF2-40B4-BE49-F238E27FC236}">
                <a16:creationId xmlns:a16="http://schemas.microsoft.com/office/drawing/2014/main" id="{B3367AEA-6819-4126-883F-E1E15CFA630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8125" y="2377379"/>
            <a:ext cx="693475" cy="69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67;p23">
            <a:extLst>
              <a:ext uri="{FF2B5EF4-FFF2-40B4-BE49-F238E27FC236}">
                <a16:creationId xmlns:a16="http://schemas.microsoft.com/office/drawing/2014/main" id="{67489BFF-7B98-43D4-B218-4F8847E9576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124" y="4504034"/>
            <a:ext cx="693475" cy="66505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68;p23">
            <a:extLst>
              <a:ext uri="{FF2B5EF4-FFF2-40B4-BE49-F238E27FC236}">
                <a16:creationId xmlns:a16="http://schemas.microsoft.com/office/drawing/2014/main" id="{AF8CFB84-AA4B-43B9-A0A6-BD6028C01F3F}"/>
              </a:ext>
            </a:extLst>
          </p:cNvPr>
          <p:cNvSpPr txBox="1"/>
          <p:nvPr/>
        </p:nvSpPr>
        <p:spPr>
          <a:xfrm>
            <a:off x="1986524" y="4323595"/>
            <a:ext cx="9367275" cy="9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Отправляет сообщение роботу по </a:t>
            </a:r>
            <a:r>
              <a:rPr lang="ru-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указанному борт</a:t>
            </a:r>
            <a:r>
              <a:rPr lang="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 номер</a:t>
            </a:r>
            <a:r>
              <a:rPr lang="ru-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у</a:t>
            </a:r>
            <a:r>
              <a:rPr lang="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.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Робот должен быть в той же сети, что и робот, отправляющий сообщение. Если роботов с данным бортовым номером в сети несколько, сообщение получат все.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Google Shape;169;p23">
            <a:extLst>
              <a:ext uri="{FF2B5EF4-FFF2-40B4-BE49-F238E27FC236}">
                <a16:creationId xmlns:a16="http://schemas.microsoft.com/office/drawing/2014/main" id="{68C141DB-28F1-4528-ACE8-BFF3E89D02B4}"/>
              </a:ext>
            </a:extLst>
          </p:cNvPr>
          <p:cNvSpPr txBox="1"/>
          <p:nvPr/>
        </p:nvSpPr>
        <p:spPr>
          <a:xfrm>
            <a:off x="1986525" y="1967648"/>
            <a:ext cx="9367274" cy="16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Ждать получения сообщения через систему почтовых ящиков. Когда сообщение будет получено, оно будет помещено в указанную в параметре блока переменную. 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Свойство «Дождаться сообщения» позволяет указать, что делать, если очередь сообщений пуста: дождаться прихода нового сообщения или продолжить работу, положив в переменную пустую строку.</a:t>
            </a:r>
            <a:endParaRPr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947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5C06BEA1-8349-4407-8367-5E952D90FA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784D241-222D-45B5-9D69-373C0D5E8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59139"/>
            <a:ext cx="8802900" cy="612000"/>
          </a:xfrm>
        </p:spPr>
        <p:txBody>
          <a:bodyPr/>
          <a:lstStyle/>
          <a:p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Задача</a:t>
            </a:r>
            <a:endParaRPr lang="ru-RU" sz="4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Google Shape;175;p24">
            <a:extLst>
              <a:ext uri="{FF2B5EF4-FFF2-40B4-BE49-F238E27FC236}">
                <a16:creationId xmlns:a16="http://schemas.microsoft.com/office/drawing/2014/main" id="{9E3DEBB0-04B9-4C57-A3CC-87303F7FF38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125" y="1265502"/>
            <a:ext cx="11023196" cy="437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Написать алгоритм передачи сообщения с одного 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робота </a:t>
            </a:r>
            <a:r>
              <a:rPr lang="ru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другого. </a:t>
            </a:r>
            <a:endParaRPr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Google Shape;177;p24">
            <a:extLst>
              <a:ext uri="{FF2B5EF4-FFF2-40B4-BE49-F238E27FC236}">
                <a16:creationId xmlns:a16="http://schemas.microsoft.com/office/drawing/2014/main" id="{192EAEAD-18AE-4103-B570-17600FE607F1}"/>
              </a:ext>
            </a:extLst>
          </p:cNvPr>
          <p:cNvSpPr txBox="1">
            <a:spLocks/>
          </p:cNvSpPr>
          <p:nvPr/>
        </p:nvSpPr>
        <p:spPr>
          <a:xfrm>
            <a:off x="838125" y="2098180"/>
            <a:ext cx="10511252" cy="2369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 ea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 eaLnBrk="1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  <a:buFont typeface="Arial"/>
              <a:buNone/>
            </a:pP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решения задачи необходимо:</a:t>
            </a:r>
          </a:p>
          <a:p>
            <a:pPr indent="-32385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Montserra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Подключить роботов в единую сеть;</a:t>
            </a:r>
          </a:p>
          <a:p>
            <a:pPr indent="-32385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Montserra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Написать алгоритм передачи сообщения на исходном роботе;</a:t>
            </a:r>
          </a:p>
          <a:p>
            <a:pPr indent="-32385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Montserrat"/>
              <a:buAutoNum type="arabicPeriod"/>
            </a:pPr>
            <a:r>
              <a:rPr lang="ru-RU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Написать алгоритм приема сообщения на принимающем роботе.</a:t>
            </a:r>
          </a:p>
        </p:txBody>
      </p:sp>
      <p:sp>
        <p:nvSpPr>
          <p:cNvPr id="7" name="Google Shape;178;p24">
            <a:extLst>
              <a:ext uri="{FF2B5EF4-FFF2-40B4-BE49-F238E27FC236}">
                <a16:creationId xmlns:a16="http://schemas.microsoft.com/office/drawing/2014/main" id="{084DB5B8-7FCC-4007-B9BC-559627232066}"/>
              </a:ext>
            </a:extLst>
          </p:cNvPr>
          <p:cNvSpPr/>
          <p:nvPr/>
        </p:nvSpPr>
        <p:spPr>
          <a:xfrm>
            <a:off x="2772600" y="4439598"/>
            <a:ext cx="1812900" cy="934200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Google Shape;179;p24">
            <a:extLst>
              <a:ext uri="{FF2B5EF4-FFF2-40B4-BE49-F238E27FC236}">
                <a16:creationId xmlns:a16="http://schemas.microsoft.com/office/drawing/2014/main" id="{8A9CB737-463A-498A-AA65-BCB300178A2C}"/>
              </a:ext>
            </a:extLst>
          </p:cNvPr>
          <p:cNvSpPr txBox="1"/>
          <p:nvPr/>
        </p:nvSpPr>
        <p:spPr>
          <a:xfrm>
            <a:off x="2959650" y="4518348"/>
            <a:ext cx="1438800" cy="7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Робот 1</a:t>
            </a:r>
            <a:endParaRPr sz="2500" dirty="0"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  <p:cxnSp>
        <p:nvCxnSpPr>
          <p:cNvPr id="9" name="Google Shape;180;p24">
            <a:extLst>
              <a:ext uri="{FF2B5EF4-FFF2-40B4-BE49-F238E27FC236}">
                <a16:creationId xmlns:a16="http://schemas.microsoft.com/office/drawing/2014/main" id="{CE0FC57E-0570-4189-996B-74BCFE37CB7F}"/>
              </a:ext>
            </a:extLst>
          </p:cNvPr>
          <p:cNvCxnSpPr>
            <a:stCxn id="7" idx="3"/>
          </p:cNvCxnSpPr>
          <p:nvPr/>
        </p:nvCxnSpPr>
        <p:spPr>
          <a:xfrm>
            <a:off x="4585500" y="4906698"/>
            <a:ext cx="2212200" cy="6510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Google Shape;182;p24">
            <a:extLst>
              <a:ext uri="{FF2B5EF4-FFF2-40B4-BE49-F238E27FC236}">
                <a16:creationId xmlns:a16="http://schemas.microsoft.com/office/drawing/2014/main" id="{6463DDBA-4933-4621-B4EF-F7D3CA0F8DD5}"/>
              </a:ext>
            </a:extLst>
          </p:cNvPr>
          <p:cNvSpPr/>
          <p:nvPr/>
        </p:nvSpPr>
        <p:spPr>
          <a:xfrm>
            <a:off x="6797700" y="5099148"/>
            <a:ext cx="1812900" cy="934200"/>
          </a:xfrm>
          <a:prstGeom prst="rect">
            <a:avLst/>
          </a:prstGeom>
          <a:solidFill>
            <a:srgbClr val="00B05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Google Shape;183;p24">
            <a:extLst>
              <a:ext uri="{FF2B5EF4-FFF2-40B4-BE49-F238E27FC236}">
                <a16:creationId xmlns:a16="http://schemas.microsoft.com/office/drawing/2014/main" id="{795B1774-120E-4A85-9353-4AA2F5E1DFBA}"/>
              </a:ext>
            </a:extLst>
          </p:cNvPr>
          <p:cNvSpPr txBox="1"/>
          <p:nvPr/>
        </p:nvSpPr>
        <p:spPr>
          <a:xfrm>
            <a:off x="6984750" y="5177898"/>
            <a:ext cx="1438800" cy="7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 dirty="0">
                <a:latin typeface="Calibri" panose="020F0502020204030204" pitchFamily="34" charset="0"/>
                <a:ea typeface="Montserrat"/>
                <a:cs typeface="Calibri" panose="020F0502020204030204" pitchFamily="34" charset="0"/>
                <a:sym typeface="Montserrat"/>
              </a:rPr>
              <a:t>Робот 2</a:t>
            </a:r>
            <a:endParaRPr sz="2500" dirty="0">
              <a:latin typeface="Calibri" panose="020F0502020204030204" pitchFamily="34" charset="0"/>
              <a:ea typeface="Montserrat"/>
              <a:cs typeface="Calibri" panose="020F0502020204030204" pitchFamily="34" charset="0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837155585"/>
      </p:ext>
    </p:extLst>
  </p:cSld>
  <p:clrMapOvr>
    <a:masterClrMapping/>
  </p:clrMapOvr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5309</TotalTime>
  <Words>451</Words>
  <Application>Microsoft Office PowerPoint</Application>
  <PresentationFormat>Широкоэкранный</PresentationFormat>
  <Paragraphs>74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Montserrat</vt:lpstr>
      <vt:lpstr>Verdana</vt:lpstr>
      <vt:lpstr>TRIKtheme2019</vt:lpstr>
      <vt:lpstr>Взаимодействие роботов</vt:lpstr>
      <vt:lpstr>Взаимодействие роботов</vt:lpstr>
      <vt:lpstr>Группа роботов</vt:lpstr>
      <vt:lpstr>Подключение</vt:lpstr>
      <vt:lpstr>Настройка бортномера</vt:lpstr>
      <vt:lpstr>Настройка бортномера</vt:lpstr>
      <vt:lpstr>Настройка бортномера</vt:lpstr>
      <vt:lpstr>Блоки для взаимодействия</vt:lpstr>
      <vt:lpstr>Задача</vt:lpstr>
      <vt:lpstr>Алгоритм передачи сообщения</vt:lpstr>
      <vt:lpstr>Алгоритм приема сообщения</vt:lpstr>
      <vt:lpstr>Задача повышенной сложности</vt:lpstr>
      <vt:lpstr>Презентация PowerPoint</vt:lpstr>
      <vt:lpstr>Транспортная колонна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роботов</dc:title>
  <dc:creator>Анастасия Мерецкая</dc:creator>
  <cp:lastModifiedBy>Илья</cp:lastModifiedBy>
  <cp:revision>28</cp:revision>
  <dcterms:created xsi:type="dcterms:W3CDTF">2019-09-05T11:13:48Z</dcterms:created>
  <dcterms:modified xsi:type="dcterms:W3CDTF">2020-03-22T17:05:41Z</dcterms:modified>
</cp:coreProperties>
</file>